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8" r:id="rId3"/>
    <p:sldId id="260" r:id="rId4"/>
    <p:sldId id="259" r:id="rId5"/>
  </p:sldIdLst>
  <p:sldSz cx="7562850" cy="10688638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20AD"/>
    <a:srgbClr val="651164"/>
    <a:srgbClr val="9E2022"/>
    <a:srgbClr val="278A3C"/>
    <a:srgbClr val="9B6526"/>
    <a:srgbClr val="184C63"/>
    <a:srgbClr val="B7BA26"/>
    <a:srgbClr val="2D919F"/>
    <a:srgbClr val="1F53BE"/>
    <a:srgbClr val="E0AD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0"/>
    <p:restoredTop sz="94824"/>
  </p:normalViewPr>
  <p:slideViewPr>
    <p:cSldViewPr snapToGrid="0" snapToObjects="1">
      <p:cViewPr>
        <p:scale>
          <a:sx n="200" d="100"/>
          <a:sy n="200" d="100"/>
        </p:scale>
        <p:origin x="768" y="-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tiff>
</file>

<file path=ppt/media/image11.tiff>
</file>

<file path=ppt/media/image12.tiff>
</file>

<file path=ppt/media/image13.JPG>
</file>

<file path=ppt/media/image14.tiff>
</file>

<file path=ppt/media/image15.JPG>
</file>

<file path=ppt/media/image16.tiff>
</file>

<file path=ppt/media/image17.tiff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A907C-0E55-2443-A528-F05124CC5F93}" type="datetimeFigureOut">
              <a:rPr lang="en-US" smtClean="0"/>
              <a:t>7/10/21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6800" y="1143000"/>
            <a:ext cx="2184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CF2E13-C9B9-6A46-A79B-5346F423D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090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F2E13-C9B9-6A46-A79B-5346F423DA8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531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F2E13-C9B9-6A46-A79B-5346F423DA8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63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F2E13-C9B9-6A46-A79B-5346F423DA8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008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F2E13-C9B9-6A46-A79B-5346F423DA8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48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7214" y="1749275"/>
            <a:ext cx="6428423" cy="3721230"/>
          </a:xfrm>
        </p:spPr>
        <p:txBody>
          <a:bodyPr anchor="b"/>
          <a:lstStyle>
            <a:lvl1pPr algn="ctr">
              <a:defRPr sz="49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5356" y="5614010"/>
            <a:ext cx="5672138" cy="2580613"/>
          </a:xfrm>
        </p:spPr>
        <p:txBody>
          <a:bodyPr/>
          <a:lstStyle>
            <a:lvl1pPr marL="0" indent="0" algn="ctr">
              <a:buNone/>
              <a:defRPr sz="1985"/>
            </a:lvl1pPr>
            <a:lvl2pPr marL="378150" indent="0" algn="ctr">
              <a:buNone/>
              <a:defRPr sz="1654"/>
            </a:lvl2pPr>
            <a:lvl3pPr marL="756300" indent="0" algn="ctr">
              <a:buNone/>
              <a:defRPr sz="1489"/>
            </a:lvl3pPr>
            <a:lvl4pPr marL="1134450" indent="0" algn="ctr">
              <a:buNone/>
              <a:defRPr sz="1323"/>
            </a:lvl4pPr>
            <a:lvl5pPr marL="1512600" indent="0" algn="ctr">
              <a:buNone/>
              <a:defRPr sz="1323"/>
            </a:lvl5pPr>
            <a:lvl6pPr marL="1890751" indent="0" algn="ctr">
              <a:buNone/>
              <a:defRPr sz="1323"/>
            </a:lvl6pPr>
            <a:lvl7pPr marL="2268901" indent="0" algn="ctr">
              <a:buNone/>
              <a:defRPr sz="1323"/>
            </a:lvl7pPr>
            <a:lvl8pPr marL="2647051" indent="0" algn="ctr">
              <a:buNone/>
              <a:defRPr sz="1323"/>
            </a:lvl8pPr>
            <a:lvl9pPr marL="3025201" indent="0" algn="ctr">
              <a:buNone/>
              <a:defRPr sz="132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18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263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12165" y="569071"/>
            <a:ext cx="1630740" cy="905812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946" y="569071"/>
            <a:ext cx="4797683" cy="905812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97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798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007" y="2664740"/>
            <a:ext cx="6522958" cy="4446176"/>
          </a:xfrm>
        </p:spPr>
        <p:txBody>
          <a:bodyPr anchor="b"/>
          <a:lstStyle>
            <a:lvl1pPr>
              <a:defRPr sz="49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6007" y="7152978"/>
            <a:ext cx="6522958" cy="2338139"/>
          </a:xfrm>
        </p:spPr>
        <p:txBody>
          <a:bodyPr/>
          <a:lstStyle>
            <a:lvl1pPr marL="0" indent="0">
              <a:buNone/>
              <a:defRPr sz="1985">
                <a:solidFill>
                  <a:schemeClr val="tx1"/>
                </a:solidFill>
              </a:defRPr>
            </a:lvl1pPr>
            <a:lvl2pPr marL="378150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300" indent="0">
              <a:buNone/>
              <a:defRPr sz="1489">
                <a:solidFill>
                  <a:schemeClr val="tx1">
                    <a:tint val="75000"/>
                  </a:schemeClr>
                </a:solidFill>
              </a:defRPr>
            </a:lvl3pPr>
            <a:lvl4pPr marL="1134450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600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75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90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705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520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316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946" y="2845355"/>
            <a:ext cx="3214211" cy="67818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8693" y="2845355"/>
            <a:ext cx="3214211" cy="67818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2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931" y="569073"/>
            <a:ext cx="6522958" cy="20659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932" y="2620202"/>
            <a:ext cx="3199440" cy="1284120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8150" indent="0">
              <a:buNone/>
              <a:defRPr sz="1654" b="1"/>
            </a:lvl2pPr>
            <a:lvl3pPr marL="756300" indent="0">
              <a:buNone/>
              <a:defRPr sz="1489" b="1"/>
            </a:lvl3pPr>
            <a:lvl4pPr marL="1134450" indent="0">
              <a:buNone/>
              <a:defRPr sz="1323" b="1"/>
            </a:lvl4pPr>
            <a:lvl5pPr marL="1512600" indent="0">
              <a:buNone/>
              <a:defRPr sz="1323" b="1"/>
            </a:lvl5pPr>
            <a:lvl6pPr marL="1890751" indent="0">
              <a:buNone/>
              <a:defRPr sz="1323" b="1"/>
            </a:lvl6pPr>
            <a:lvl7pPr marL="2268901" indent="0">
              <a:buNone/>
              <a:defRPr sz="1323" b="1"/>
            </a:lvl7pPr>
            <a:lvl8pPr marL="2647051" indent="0">
              <a:buNone/>
              <a:defRPr sz="1323" b="1"/>
            </a:lvl8pPr>
            <a:lvl9pPr marL="3025201" indent="0">
              <a:buNone/>
              <a:defRPr sz="132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932" y="3904322"/>
            <a:ext cx="3199440" cy="5742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8693" y="2620202"/>
            <a:ext cx="3215196" cy="1284120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8150" indent="0">
              <a:buNone/>
              <a:defRPr sz="1654" b="1"/>
            </a:lvl2pPr>
            <a:lvl3pPr marL="756300" indent="0">
              <a:buNone/>
              <a:defRPr sz="1489" b="1"/>
            </a:lvl3pPr>
            <a:lvl4pPr marL="1134450" indent="0">
              <a:buNone/>
              <a:defRPr sz="1323" b="1"/>
            </a:lvl4pPr>
            <a:lvl5pPr marL="1512600" indent="0">
              <a:buNone/>
              <a:defRPr sz="1323" b="1"/>
            </a:lvl5pPr>
            <a:lvl6pPr marL="1890751" indent="0">
              <a:buNone/>
              <a:defRPr sz="1323" b="1"/>
            </a:lvl6pPr>
            <a:lvl7pPr marL="2268901" indent="0">
              <a:buNone/>
              <a:defRPr sz="1323" b="1"/>
            </a:lvl7pPr>
            <a:lvl8pPr marL="2647051" indent="0">
              <a:buNone/>
              <a:defRPr sz="1323" b="1"/>
            </a:lvl8pPr>
            <a:lvl9pPr marL="3025201" indent="0">
              <a:buNone/>
              <a:defRPr sz="132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8693" y="3904322"/>
            <a:ext cx="3215196" cy="5742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1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930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297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931" y="712576"/>
            <a:ext cx="2439216" cy="2494016"/>
          </a:xfrm>
        </p:spPr>
        <p:txBody>
          <a:bodyPr anchor="b"/>
          <a:lstStyle>
            <a:lvl1pPr>
              <a:defRPr sz="26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5196" y="1538968"/>
            <a:ext cx="3828693" cy="7595861"/>
          </a:xfrm>
        </p:spPr>
        <p:txBody>
          <a:bodyPr/>
          <a:lstStyle>
            <a:lvl1pPr>
              <a:defRPr sz="2647"/>
            </a:lvl1pPr>
            <a:lvl2pPr>
              <a:defRPr sz="2316"/>
            </a:lvl2pPr>
            <a:lvl3pPr>
              <a:defRPr sz="1985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931" y="3206592"/>
            <a:ext cx="2439216" cy="5940607"/>
          </a:xfrm>
        </p:spPr>
        <p:txBody>
          <a:bodyPr/>
          <a:lstStyle>
            <a:lvl1pPr marL="0" indent="0">
              <a:buNone/>
              <a:defRPr sz="1323"/>
            </a:lvl1pPr>
            <a:lvl2pPr marL="378150" indent="0">
              <a:buNone/>
              <a:defRPr sz="1158"/>
            </a:lvl2pPr>
            <a:lvl3pPr marL="756300" indent="0">
              <a:buNone/>
              <a:defRPr sz="993"/>
            </a:lvl3pPr>
            <a:lvl4pPr marL="1134450" indent="0">
              <a:buNone/>
              <a:defRPr sz="827"/>
            </a:lvl4pPr>
            <a:lvl5pPr marL="1512600" indent="0">
              <a:buNone/>
              <a:defRPr sz="827"/>
            </a:lvl5pPr>
            <a:lvl6pPr marL="1890751" indent="0">
              <a:buNone/>
              <a:defRPr sz="827"/>
            </a:lvl6pPr>
            <a:lvl7pPr marL="2268901" indent="0">
              <a:buNone/>
              <a:defRPr sz="827"/>
            </a:lvl7pPr>
            <a:lvl8pPr marL="2647051" indent="0">
              <a:buNone/>
              <a:defRPr sz="827"/>
            </a:lvl8pPr>
            <a:lvl9pPr marL="3025201" indent="0">
              <a:buNone/>
              <a:defRPr sz="82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188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931" y="712576"/>
            <a:ext cx="2439216" cy="2494016"/>
          </a:xfrm>
        </p:spPr>
        <p:txBody>
          <a:bodyPr anchor="b"/>
          <a:lstStyle>
            <a:lvl1pPr>
              <a:defRPr sz="26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5196" y="1538968"/>
            <a:ext cx="3828693" cy="7595861"/>
          </a:xfrm>
        </p:spPr>
        <p:txBody>
          <a:bodyPr anchor="t"/>
          <a:lstStyle>
            <a:lvl1pPr marL="0" indent="0">
              <a:buNone/>
              <a:defRPr sz="2647"/>
            </a:lvl1pPr>
            <a:lvl2pPr marL="378150" indent="0">
              <a:buNone/>
              <a:defRPr sz="2316"/>
            </a:lvl2pPr>
            <a:lvl3pPr marL="756300" indent="0">
              <a:buNone/>
              <a:defRPr sz="1985"/>
            </a:lvl3pPr>
            <a:lvl4pPr marL="1134450" indent="0">
              <a:buNone/>
              <a:defRPr sz="1654"/>
            </a:lvl4pPr>
            <a:lvl5pPr marL="1512600" indent="0">
              <a:buNone/>
              <a:defRPr sz="1654"/>
            </a:lvl5pPr>
            <a:lvl6pPr marL="1890751" indent="0">
              <a:buNone/>
              <a:defRPr sz="1654"/>
            </a:lvl6pPr>
            <a:lvl7pPr marL="2268901" indent="0">
              <a:buNone/>
              <a:defRPr sz="1654"/>
            </a:lvl7pPr>
            <a:lvl8pPr marL="2647051" indent="0">
              <a:buNone/>
              <a:defRPr sz="1654"/>
            </a:lvl8pPr>
            <a:lvl9pPr marL="3025201" indent="0">
              <a:buNone/>
              <a:defRPr sz="165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931" y="3206592"/>
            <a:ext cx="2439216" cy="5940607"/>
          </a:xfrm>
        </p:spPr>
        <p:txBody>
          <a:bodyPr/>
          <a:lstStyle>
            <a:lvl1pPr marL="0" indent="0">
              <a:buNone/>
              <a:defRPr sz="1323"/>
            </a:lvl1pPr>
            <a:lvl2pPr marL="378150" indent="0">
              <a:buNone/>
              <a:defRPr sz="1158"/>
            </a:lvl2pPr>
            <a:lvl3pPr marL="756300" indent="0">
              <a:buNone/>
              <a:defRPr sz="993"/>
            </a:lvl3pPr>
            <a:lvl4pPr marL="1134450" indent="0">
              <a:buNone/>
              <a:defRPr sz="827"/>
            </a:lvl4pPr>
            <a:lvl5pPr marL="1512600" indent="0">
              <a:buNone/>
              <a:defRPr sz="827"/>
            </a:lvl5pPr>
            <a:lvl6pPr marL="1890751" indent="0">
              <a:buNone/>
              <a:defRPr sz="827"/>
            </a:lvl6pPr>
            <a:lvl7pPr marL="2268901" indent="0">
              <a:buNone/>
              <a:defRPr sz="827"/>
            </a:lvl7pPr>
            <a:lvl8pPr marL="2647051" indent="0">
              <a:buNone/>
              <a:defRPr sz="827"/>
            </a:lvl8pPr>
            <a:lvl9pPr marL="3025201" indent="0">
              <a:buNone/>
              <a:defRPr sz="82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83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946" y="569073"/>
            <a:ext cx="6522958" cy="20659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946" y="2845355"/>
            <a:ext cx="6522958" cy="67818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946" y="9906786"/>
            <a:ext cx="1701641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B6096-F226-F348-B0FE-38F54F64E508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5194" y="9906786"/>
            <a:ext cx="2552462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41263" y="9906786"/>
            <a:ext cx="1701641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BD1AA-9AD0-3B49-B2A3-09D7E8E5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0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6300" rtl="0" eaLnBrk="1" latinLnBrk="0" hangingPunct="1">
        <a:lnSpc>
          <a:spcPct val="90000"/>
        </a:lnSpc>
        <a:spcBef>
          <a:spcPct val="0"/>
        </a:spcBef>
        <a:buNone/>
        <a:defRPr sz="36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75" indent="-189075" algn="l" defTabSz="75630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6" kern="1200">
          <a:solidFill>
            <a:schemeClr val="tx1"/>
          </a:solidFill>
          <a:latin typeface="+mn-lt"/>
          <a:ea typeface="+mn-ea"/>
          <a:cs typeface="+mn-cs"/>
        </a:defRPr>
      </a:lvl1pPr>
      <a:lvl2pPr marL="567225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945375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525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4pPr>
      <a:lvl5pPr marL="1701676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5pPr>
      <a:lvl6pPr marL="2079826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6pPr>
      <a:lvl7pPr marL="2457976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7pPr>
      <a:lvl8pPr marL="2836126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8pPr>
      <a:lvl9pPr marL="3214276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1pPr>
      <a:lvl2pPr marL="378150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2pPr>
      <a:lvl3pPr marL="756300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3pPr>
      <a:lvl4pPr marL="1134450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4pPr>
      <a:lvl5pPr marL="1512600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5pPr>
      <a:lvl6pPr marL="1890751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6pPr>
      <a:lvl7pPr marL="2268901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7pPr>
      <a:lvl8pPr marL="2647051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8pPr>
      <a:lvl9pPr marL="3025201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tiff"/><Relationship Id="rId7" Type="http://schemas.openxmlformats.org/officeDocument/2006/relationships/image" Target="../media/image1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16.tiff"/><Relationship Id="rId7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10" Type="http://schemas.openxmlformats.org/officeDocument/2006/relationships/image" Target="../media/image18.JPG"/><Relationship Id="rId4" Type="http://schemas.openxmlformats.org/officeDocument/2006/relationships/image" Target="../media/image17.tiff"/><Relationship Id="rId9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964962C-7812-1D43-BABD-BC4F8526CE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340"/>
          <a:stretch/>
        </p:blipFill>
        <p:spPr>
          <a:xfrm>
            <a:off x="228207" y="2759018"/>
            <a:ext cx="3594819" cy="274078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3BFEF99-8AD2-F949-8ABE-5FBE74951E34}"/>
              </a:ext>
            </a:extLst>
          </p:cNvPr>
          <p:cNvSpPr/>
          <p:nvPr/>
        </p:nvSpPr>
        <p:spPr>
          <a:xfrm>
            <a:off x="333277" y="470593"/>
            <a:ext cx="3662989" cy="501580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clothing&#13;&#10;&#13;&#10;Description automatically generated">
            <a:extLst>
              <a:ext uri="{FF2B5EF4-FFF2-40B4-BE49-F238E27FC236}">
                <a16:creationId xmlns:a16="http://schemas.microsoft.com/office/drawing/2014/main" id="{D85A0FFD-5195-9C40-ACA1-555AB81C7C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77" t="53265" r="14096" b="9831"/>
          <a:stretch/>
        </p:blipFill>
        <p:spPr>
          <a:xfrm>
            <a:off x="2151212" y="710884"/>
            <a:ext cx="1629361" cy="12035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CF203E-3B34-AD4A-ACE2-E58D04097DA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852" t="54223" r="14612" b="9673"/>
          <a:stretch/>
        </p:blipFill>
        <p:spPr>
          <a:xfrm>
            <a:off x="476800" y="746881"/>
            <a:ext cx="1625016" cy="1177484"/>
          </a:xfrm>
          <a:prstGeom prst="rect">
            <a:avLst/>
          </a:prstGeom>
        </p:spPr>
      </p:pic>
      <p:pic>
        <p:nvPicPr>
          <p:cNvPr id="10" name="Picture 9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46064740-EAA7-9E43-AABB-29E5BEFA2EF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7143" b="90534" l="13568" r="84548">
                        <a14:foregroundMark x1="43467" y1="71515" x2="49497" y2="67900"/>
                        <a14:foregroundMark x1="51131" y1="70396" x2="32663" y2="73580"/>
                        <a14:foregroundMark x1="32663" y1="73580" x2="35176" y2="70052"/>
                        <a14:foregroundMark x1="20980" y1="70740" x2="17211" y2="72547"/>
                        <a14:foregroundMark x1="51131" y1="89243" x2="62437" y2="89243"/>
                        <a14:foregroundMark x1="74372" y1="83305" x2="79648" y2="71859"/>
                        <a14:foregroundMark x1="79648" y1="71859" x2="78141" y2="70740"/>
                        <a14:foregroundMark x1="78141" y1="70568" x2="84548" y2="80723"/>
                        <a14:foregroundMark x1="84548" y1="80723" x2="83417" y2="82186"/>
                        <a14:foregroundMark x1="55653" y1="59897" x2="39698" y2="57143"/>
                        <a14:foregroundMark x1="52513" y1="85800" x2="57538" y2="90534"/>
                        <a14:foregroundMark x1="13568" y1="80293" x2="14950" y2="76592"/>
                      </a14:backgroundRemoval>
                    </a14:imgEffect>
                  </a14:imgLayer>
                </a14:imgProps>
              </a:ext>
            </a:extLst>
          </a:blip>
          <a:srcRect l="11575" t="54638" r="13161" b="7126"/>
          <a:stretch/>
        </p:blipFill>
        <p:spPr>
          <a:xfrm>
            <a:off x="2145064" y="1820992"/>
            <a:ext cx="1301931" cy="9655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9215077-1EE3-DB4F-A81D-5A4EFEB94F7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54892" b="88226" l="15119" r="81667">
                        <a14:foregroundMark x1="18571" y1="82007" x2="22738" y2="71144"/>
                        <a14:foregroundMark x1="42262" y1="58872" x2="58095" y2="57297"/>
                        <a14:foregroundMark x1="58095" y1="57297" x2="58333" y2="56219"/>
                        <a14:foregroundMark x1="76548" y1="70813" x2="81667" y2="77446"/>
                        <a14:foregroundMark x1="18214" y1="76368" x2="15476" y2="76368"/>
                        <a14:foregroundMark x1="49167" y1="56633" x2="50357" y2="56468"/>
                        <a14:foregroundMark x1="49524" y1="57048" x2="49762" y2="55804"/>
                        <a14:foregroundMark x1="58095" y1="55556" x2="57381" y2="54975"/>
                        <a14:foregroundMark x1="37262" y1="87065" x2="44048" y2="88226"/>
                      </a14:backgroundRemoval>
                    </a14:imgEffect>
                  </a14:imgLayer>
                </a14:imgProps>
              </a:ext>
            </a:extLst>
          </a:blip>
          <a:srcRect l="15108" t="53730" r="14695" b="8968"/>
          <a:stretch/>
        </p:blipFill>
        <p:spPr>
          <a:xfrm>
            <a:off x="867168" y="1835780"/>
            <a:ext cx="1234648" cy="94196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C56D500-D0CB-0A47-9AA8-CC4CBEE85516}"/>
              </a:ext>
            </a:extLst>
          </p:cNvPr>
          <p:cNvSpPr txBox="1"/>
          <p:nvPr/>
        </p:nvSpPr>
        <p:spPr>
          <a:xfrm>
            <a:off x="869492" y="165170"/>
            <a:ext cx="2526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Person-knowledge &gt; 1-back task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DD1A3F2-A856-2C4D-A910-D090AC4B7528}"/>
              </a:ext>
            </a:extLst>
          </p:cNvPr>
          <p:cNvSpPr txBox="1"/>
          <p:nvPr/>
        </p:nvSpPr>
        <p:spPr>
          <a:xfrm>
            <a:off x="2372176" y="2774176"/>
            <a:ext cx="26483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Voxel p &lt; .001, Cluster p &lt; .05 (FWE)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F3094E8-A443-5B42-8154-171DEB34F965}"/>
              </a:ext>
            </a:extLst>
          </p:cNvPr>
          <p:cNvCxnSpPr>
            <a:cxnSpLocks/>
          </p:cNvCxnSpPr>
          <p:nvPr/>
        </p:nvCxnSpPr>
        <p:spPr>
          <a:xfrm>
            <a:off x="5020492" y="667137"/>
            <a:ext cx="0" cy="22034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20C2C5A-F555-B846-A85F-63F145349FEA}"/>
              </a:ext>
            </a:extLst>
          </p:cNvPr>
          <p:cNvCxnSpPr>
            <a:cxnSpLocks/>
          </p:cNvCxnSpPr>
          <p:nvPr/>
        </p:nvCxnSpPr>
        <p:spPr>
          <a:xfrm flipH="1">
            <a:off x="5458642" y="1486287"/>
            <a:ext cx="19200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1D8981E-EA0B-9448-82F4-510B465CE075}"/>
              </a:ext>
            </a:extLst>
          </p:cNvPr>
          <p:cNvGrpSpPr/>
          <p:nvPr/>
        </p:nvGrpSpPr>
        <p:grpSpPr>
          <a:xfrm>
            <a:off x="1605450" y="3217135"/>
            <a:ext cx="2720883" cy="827904"/>
            <a:chOff x="5539482" y="3494471"/>
            <a:chExt cx="2720883" cy="82790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F789DBB-E45B-EE49-BC18-A1A8FA242814}"/>
                </a:ext>
              </a:extLst>
            </p:cNvPr>
            <p:cNvGrpSpPr/>
            <p:nvPr/>
          </p:nvGrpSpPr>
          <p:grpSpPr>
            <a:xfrm>
              <a:off x="5539482" y="3494471"/>
              <a:ext cx="879189" cy="827904"/>
              <a:chOff x="5226050" y="3138871"/>
              <a:chExt cx="879189" cy="827904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AD4304D8-4659-364D-B0C2-759FBDA360E0}"/>
                  </a:ext>
                </a:extLst>
              </p:cNvPr>
              <p:cNvGrpSpPr/>
              <p:nvPr/>
            </p:nvGrpSpPr>
            <p:grpSpPr>
              <a:xfrm>
                <a:off x="5226050" y="3138871"/>
                <a:ext cx="879189" cy="827904"/>
                <a:chOff x="4263746" y="3144993"/>
                <a:chExt cx="879189" cy="827904"/>
              </a:xfrm>
            </p:grpSpPr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EC731420-0DB1-9240-B43E-3D6AE00530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263746" y="3144993"/>
                  <a:ext cx="879189" cy="827904"/>
                </a:xfrm>
                <a:prstGeom prst="rect">
                  <a:avLst/>
                </a:prstGeom>
              </p:spPr>
            </p:pic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4C42D91F-5432-E742-98B5-210DE91FF433}"/>
                    </a:ext>
                  </a:extLst>
                </p:cNvPr>
                <p:cNvSpPr/>
                <p:nvPr/>
              </p:nvSpPr>
              <p:spPr>
                <a:xfrm>
                  <a:off x="4654550" y="3378200"/>
                  <a:ext cx="298450" cy="4762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9040F66C-2210-DA44-B8E4-71F7D47A1928}"/>
                    </a:ext>
                  </a:extLst>
                </p:cNvPr>
                <p:cNvSpPr/>
                <p:nvPr/>
              </p:nvSpPr>
              <p:spPr>
                <a:xfrm>
                  <a:off x="4400550" y="3244850"/>
                  <a:ext cx="558800" cy="1016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D2F6520-4F5D-3445-B894-8B7419989DA9}"/>
                  </a:ext>
                </a:extLst>
              </p:cNvPr>
              <p:cNvGrpSpPr/>
              <p:nvPr/>
            </p:nvGrpSpPr>
            <p:grpSpPr>
              <a:xfrm>
                <a:off x="5534374" y="3330015"/>
                <a:ext cx="543204" cy="456744"/>
                <a:chOff x="4581874" y="3342715"/>
                <a:chExt cx="543204" cy="456744"/>
              </a:xfrm>
            </p:grpSpPr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E25104D4-8B9B-1546-9263-414A83884440}"/>
                    </a:ext>
                  </a:extLst>
                </p:cNvPr>
                <p:cNvSpPr txBox="1"/>
                <p:nvPr/>
              </p:nvSpPr>
              <p:spPr>
                <a:xfrm>
                  <a:off x="4581874" y="3342715"/>
                  <a:ext cx="358426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Left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7C38EE0B-67BB-4A44-A5EF-0275CB813194}"/>
                    </a:ext>
                  </a:extLst>
                </p:cNvPr>
                <p:cNvSpPr txBox="1"/>
                <p:nvPr/>
              </p:nvSpPr>
              <p:spPr>
                <a:xfrm>
                  <a:off x="4581874" y="3463365"/>
                  <a:ext cx="543204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Right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81A70FA2-499A-054B-AD98-E307806C5709}"/>
                    </a:ext>
                  </a:extLst>
                </p:cNvPr>
                <p:cNvSpPr txBox="1"/>
                <p:nvPr/>
              </p:nvSpPr>
              <p:spPr>
                <a:xfrm>
                  <a:off x="4581874" y="3584015"/>
                  <a:ext cx="543204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Medial</a:t>
                  </a:r>
                </a:p>
              </p:txBody>
            </p: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315275-9285-4F4E-8DF8-6D6C63D62A2E}"/>
                  </a:ext>
                </a:extLst>
              </p:cNvPr>
              <p:cNvSpPr txBox="1"/>
              <p:nvPr/>
            </p:nvSpPr>
            <p:spPr>
              <a:xfrm>
                <a:off x="5503440" y="3681025"/>
                <a:ext cx="54320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dirty="0"/>
                  <a:t>p &lt; .001</a:t>
                </a: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6A60A74-9700-CE49-A53F-D3EAC8592B4D}"/>
                </a:ext>
              </a:extLst>
            </p:cNvPr>
            <p:cNvSpPr txBox="1"/>
            <p:nvPr/>
          </p:nvSpPr>
          <p:spPr>
            <a:xfrm>
              <a:off x="5612049" y="3531045"/>
              <a:ext cx="264831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Hemisphere</a:t>
              </a:r>
            </a:p>
          </p:txBody>
        </p: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C61309C2-C2B1-A142-BF6A-621777BC51E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14716" y="2196390"/>
            <a:ext cx="88643" cy="88643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451C1F97-0ABD-C548-B97E-9FC1A1C7795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77900" y="1228351"/>
            <a:ext cx="88643" cy="88643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E898E1E1-721B-2B48-A169-09E560EBE97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43121" y="1616298"/>
            <a:ext cx="88643" cy="8864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C14D212F-5C97-FB4A-8B4D-BA06B533EAC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88926" y="1126014"/>
            <a:ext cx="88643" cy="88643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3504C2E5-C7C9-CC4E-AD21-88C15BB9432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06570" y="1178831"/>
            <a:ext cx="88643" cy="88643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F7515F5C-989D-274E-9FA7-26FBE89018D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96029" y="2494929"/>
            <a:ext cx="88643" cy="88643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C4D6FE61-0116-9346-94D6-BB5F39013F9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14849" y="2231393"/>
            <a:ext cx="88643" cy="88643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6496EF-38AD-994A-BB35-431AE43264C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08722" y="2497339"/>
            <a:ext cx="88643" cy="88643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37606482-8639-6A4A-84E6-B5F916EB0CB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03876" y="2240711"/>
            <a:ext cx="88643" cy="88643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074F39D6-B253-F740-A642-FB4F81289A0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0953" y="2483550"/>
            <a:ext cx="88643" cy="88643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AC31DD77-5B37-DB44-81A3-E1979F461A3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90054" y="2183736"/>
            <a:ext cx="88643" cy="88643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D649C096-5B14-4647-9610-F183DCE17D8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4527" y="1538650"/>
            <a:ext cx="88643" cy="88643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851FE3EE-F0DB-8049-A809-7E6802B8359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96762" y="2596337"/>
            <a:ext cx="88643" cy="88643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F0D3B3A0-C8E5-024E-9D99-7C508C5F467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96971" y="2606791"/>
            <a:ext cx="88643" cy="88643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EB7A11DA-74E2-0340-8DB5-B8AEFFB25F7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95849" y="2470675"/>
            <a:ext cx="88643" cy="88643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F59E8F92-5C2A-A14D-98A2-4D33019EDCE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68532" y="1110059"/>
            <a:ext cx="88643" cy="88643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0ED1A88C-0AA3-CA42-84F6-4F129CCD3FF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46995" y="1551923"/>
            <a:ext cx="88643" cy="88643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D0ED930A-3820-9347-8273-35BADC6965C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67109" y="1621299"/>
            <a:ext cx="88643" cy="88643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A468841-9869-864D-861D-93C268F3B482}"/>
              </a:ext>
            </a:extLst>
          </p:cNvPr>
          <p:cNvSpPr txBox="1"/>
          <p:nvPr/>
        </p:nvSpPr>
        <p:spPr>
          <a:xfrm>
            <a:off x="312444" y="462592"/>
            <a:ext cx="343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A20DABF-9CDE-764B-8FFE-845CD6E46759}"/>
              </a:ext>
            </a:extLst>
          </p:cNvPr>
          <p:cNvSpPr txBox="1"/>
          <p:nvPr/>
        </p:nvSpPr>
        <p:spPr>
          <a:xfrm>
            <a:off x="295214" y="2779611"/>
            <a:ext cx="336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B)</a:t>
            </a:r>
          </a:p>
        </p:txBody>
      </p:sp>
    </p:spTree>
    <p:extLst>
      <p:ext uri="{BB962C8B-B14F-4D97-AF65-F5344CB8AC3E}">
        <p14:creationId xmlns:p14="http://schemas.microsoft.com/office/powerpoint/2010/main" val="3143671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0750CCB-3AC2-EE43-9233-04FF272FEB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636" y="67780"/>
            <a:ext cx="827950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C08B40D-A0B5-A04C-8F27-82C0F70F875B}"/>
              </a:ext>
            </a:extLst>
          </p:cNvPr>
          <p:cNvGrpSpPr/>
          <p:nvPr/>
        </p:nvGrpSpPr>
        <p:grpSpPr>
          <a:xfrm>
            <a:off x="438743" y="513522"/>
            <a:ext cx="8555830" cy="3816510"/>
            <a:chOff x="121243" y="132522"/>
            <a:chExt cx="8555830" cy="381651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7C17D3F-D086-2449-8682-E29F57492AB4}"/>
                </a:ext>
              </a:extLst>
            </p:cNvPr>
            <p:cNvGrpSpPr/>
            <p:nvPr/>
          </p:nvGrpSpPr>
          <p:grpSpPr>
            <a:xfrm>
              <a:off x="121243" y="132522"/>
              <a:ext cx="8555830" cy="3816510"/>
              <a:chOff x="121243" y="132522"/>
              <a:chExt cx="8555830" cy="381651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8CA670B-D7A1-4C42-B756-A7CFE81DDE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564" y="132522"/>
                <a:ext cx="8279509" cy="457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endParaRPr lang="en-US"/>
              </a:p>
            </p:txBody>
          </p:sp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5CA4F276-8847-9F44-ACF1-6B273194D0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8334" y="155381"/>
                <a:ext cx="6501980" cy="3778358"/>
              </a:xfrm>
              <a:prstGeom prst="rect">
                <a:avLst/>
              </a:prstGeom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DCFBC72-BAD1-5640-9F35-32E7954EF73D}"/>
                  </a:ext>
                </a:extLst>
              </p:cNvPr>
              <p:cNvSpPr/>
              <p:nvPr/>
            </p:nvSpPr>
            <p:spPr>
              <a:xfrm>
                <a:off x="121243" y="201100"/>
                <a:ext cx="6592596" cy="37479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1736471-D248-5D4B-A796-501CE02D8866}"/>
                  </a:ext>
                </a:extLst>
              </p:cNvPr>
              <p:cNvSpPr/>
              <p:nvPr/>
            </p:nvSpPr>
            <p:spPr>
              <a:xfrm>
                <a:off x="1639330" y="584886"/>
                <a:ext cx="741406" cy="22242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DB175E20-3181-3146-914D-CECF83CCB9C0}"/>
                  </a:ext>
                </a:extLst>
              </p:cNvPr>
              <p:cNvSpPr/>
              <p:nvPr/>
            </p:nvSpPr>
            <p:spPr>
              <a:xfrm>
                <a:off x="1701113" y="691979"/>
                <a:ext cx="696097" cy="3624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F5CC8E2-5B8A-0E43-892E-BED14D4B23E5}"/>
                </a:ext>
              </a:extLst>
            </p:cNvPr>
            <p:cNvSpPr/>
            <p:nvPr/>
          </p:nvSpPr>
          <p:spPr>
            <a:xfrm>
              <a:off x="4197508" y="741405"/>
              <a:ext cx="290383" cy="3624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CA8BF59-A024-4049-859E-333F95443E83}"/>
              </a:ext>
            </a:extLst>
          </p:cNvPr>
          <p:cNvCxnSpPr>
            <a:cxnSpLocks/>
          </p:cNvCxnSpPr>
          <p:nvPr/>
        </p:nvCxnSpPr>
        <p:spPr>
          <a:xfrm>
            <a:off x="2601142" y="1156087"/>
            <a:ext cx="0" cy="22034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D482814-A494-D943-8590-70F774E622F2}"/>
              </a:ext>
            </a:extLst>
          </p:cNvPr>
          <p:cNvCxnSpPr>
            <a:cxnSpLocks/>
          </p:cNvCxnSpPr>
          <p:nvPr/>
        </p:nvCxnSpPr>
        <p:spPr>
          <a:xfrm>
            <a:off x="4658542" y="1181487"/>
            <a:ext cx="0" cy="22034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F51585DB-016C-E748-AE71-321ED567A13A}"/>
              </a:ext>
            </a:extLst>
          </p:cNvPr>
          <p:cNvSpPr/>
          <p:nvPr/>
        </p:nvSpPr>
        <p:spPr>
          <a:xfrm>
            <a:off x="1002266" y="749083"/>
            <a:ext cx="1067834" cy="362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6D7A60-1D16-584E-AB5D-DF40AC0607F4}"/>
              </a:ext>
            </a:extLst>
          </p:cNvPr>
          <p:cNvSpPr/>
          <p:nvPr/>
        </p:nvSpPr>
        <p:spPr>
          <a:xfrm>
            <a:off x="2018613" y="597023"/>
            <a:ext cx="2399270" cy="255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8524C00-19FA-794F-8F06-CE92326095D0}"/>
              </a:ext>
            </a:extLst>
          </p:cNvPr>
          <p:cNvSpPr/>
          <p:nvPr/>
        </p:nvSpPr>
        <p:spPr>
          <a:xfrm>
            <a:off x="4950798" y="684852"/>
            <a:ext cx="2038280" cy="362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8B29D7-10D5-E54D-B3E7-FA2FE9BC3114}"/>
              </a:ext>
            </a:extLst>
          </p:cNvPr>
          <p:cNvSpPr txBox="1"/>
          <p:nvPr/>
        </p:nvSpPr>
        <p:spPr>
          <a:xfrm>
            <a:off x="2464484" y="297527"/>
            <a:ext cx="22974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Person-knowledge taxonomy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770923D-479B-414E-9419-0630791EB75B}"/>
              </a:ext>
            </a:extLst>
          </p:cNvPr>
          <p:cNvSpPr txBox="1"/>
          <p:nvPr/>
        </p:nvSpPr>
        <p:spPr>
          <a:xfrm>
            <a:off x="1115132" y="612216"/>
            <a:ext cx="9188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Task similarity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F80C2E7-A731-4A44-B5B4-EE60A17B00DB}"/>
              </a:ext>
            </a:extLst>
          </p:cNvPr>
          <p:cNvSpPr txBox="1"/>
          <p:nvPr/>
        </p:nvSpPr>
        <p:spPr>
          <a:xfrm>
            <a:off x="3097425" y="612216"/>
            <a:ext cx="10775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Similarity models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FF0889-C73D-9449-8FA4-52B0D4C8C027}"/>
              </a:ext>
            </a:extLst>
          </p:cNvPr>
          <p:cNvSpPr txBox="1"/>
          <p:nvPr/>
        </p:nvSpPr>
        <p:spPr>
          <a:xfrm>
            <a:off x="5071351" y="612216"/>
            <a:ext cx="17443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Macro-Domain task clustering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4A61F2-8D9E-454B-89E2-0ED92A352B9A}"/>
              </a:ext>
            </a:extLst>
          </p:cNvPr>
          <p:cNvGrpSpPr/>
          <p:nvPr/>
        </p:nvGrpSpPr>
        <p:grpSpPr>
          <a:xfrm>
            <a:off x="485460" y="904156"/>
            <a:ext cx="2152808" cy="3353051"/>
            <a:chOff x="485460" y="904156"/>
            <a:chExt cx="2152808" cy="335305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98D4522-315E-B848-9A38-C6DD3B2700FB}"/>
                </a:ext>
              </a:extLst>
            </p:cNvPr>
            <p:cNvSpPr/>
            <p:nvPr/>
          </p:nvSpPr>
          <p:spPr>
            <a:xfrm>
              <a:off x="485460" y="904156"/>
              <a:ext cx="2073422" cy="33530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EFC37F2-E83D-4949-9F65-083BCB494336}"/>
                </a:ext>
              </a:extLst>
            </p:cNvPr>
            <p:cNvSpPr/>
            <p:nvPr/>
          </p:nvSpPr>
          <p:spPr>
            <a:xfrm>
              <a:off x="485460" y="3545174"/>
              <a:ext cx="2152808" cy="4971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A13B9-1DDA-CD45-80F0-5F78FF4C7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566" y="873630"/>
            <a:ext cx="1929441" cy="2984861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46CDEF88-B669-E742-A0B4-EDCE62D5BD18}"/>
              </a:ext>
            </a:extLst>
          </p:cNvPr>
          <p:cNvGrpSpPr/>
          <p:nvPr/>
        </p:nvGrpSpPr>
        <p:grpSpPr>
          <a:xfrm>
            <a:off x="854305" y="3903570"/>
            <a:ext cx="1473228" cy="350382"/>
            <a:chOff x="986317" y="4550924"/>
            <a:chExt cx="1473228" cy="350382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D89275B3-7B6A-4A44-9C58-AD5EF1FCD97F}"/>
                </a:ext>
              </a:extLst>
            </p:cNvPr>
            <p:cNvGrpSpPr/>
            <p:nvPr/>
          </p:nvGrpSpPr>
          <p:grpSpPr>
            <a:xfrm>
              <a:off x="986317" y="4550924"/>
              <a:ext cx="455148" cy="215444"/>
              <a:chOff x="600075" y="4000807"/>
              <a:chExt cx="455148" cy="215444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EF3D480-1BBA-394A-AC27-85629BCCCC68}"/>
                  </a:ext>
                </a:extLst>
              </p:cNvPr>
              <p:cNvSpPr txBox="1"/>
              <p:nvPr/>
            </p:nvSpPr>
            <p:spPr>
              <a:xfrm>
                <a:off x="622091" y="4000807"/>
                <a:ext cx="433132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dirty="0">
                    <a:solidFill>
                      <a:srgbClr val="4E55D7"/>
                    </a:solidFill>
                  </a:rPr>
                  <a:t>Social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15AF9331-FF70-9F41-A82E-426DF5A40C55}"/>
                  </a:ext>
                </a:extLst>
              </p:cNvPr>
              <p:cNvSpPr/>
              <p:nvPr/>
            </p:nvSpPr>
            <p:spPr>
              <a:xfrm>
                <a:off x="600075" y="4066205"/>
                <a:ext cx="92075" cy="93045"/>
              </a:xfrm>
              <a:prstGeom prst="ellipse">
                <a:avLst/>
              </a:prstGeom>
              <a:solidFill>
                <a:srgbClr val="4E55D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D07E73AA-F846-4147-A9EF-210E2BEEDFDA}"/>
                </a:ext>
              </a:extLst>
            </p:cNvPr>
            <p:cNvGrpSpPr/>
            <p:nvPr/>
          </p:nvGrpSpPr>
          <p:grpSpPr>
            <a:xfrm>
              <a:off x="1384466" y="4550924"/>
              <a:ext cx="625227" cy="215444"/>
              <a:chOff x="587639" y="4324276"/>
              <a:chExt cx="625227" cy="215444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BE1A3C3-3B16-9749-83B1-F10214724DC4}"/>
                  </a:ext>
                </a:extLst>
              </p:cNvPr>
              <p:cNvSpPr txBox="1"/>
              <p:nvPr/>
            </p:nvSpPr>
            <p:spPr>
              <a:xfrm>
                <a:off x="603057" y="4324276"/>
                <a:ext cx="60980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dirty="0">
                    <a:solidFill>
                      <a:srgbClr val="E0AD81"/>
                    </a:solidFill>
                  </a:rPr>
                  <a:t>Physical</a:t>
                </a:r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A7460309-D81A-C745-88EF-0E72C3E2BC00}"/>
                  </a:ext>
                </a:extLst>
              </p:cNvPr>
              <p:cNvSpPr/>
              <p:nvPr/>
            </p:nvSpPr>
            <p:spPr>
              <a:xfrm>
                <a:off x="587639" y="4391410"/>
                <a:ext cx="92075" cy="93045"/>
              </a:xfrm>
              <a:prstGeom prst="ellipse">
                <a:avLst/>
              </a:prstGeom>
              <a:solidFill>
                <a:srgbClr val="E0AD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926E783-707D-864E-85D9-3CD79D82EF16}"/>
                </a:ext>
              </a:extLst>
            </p:cNvPr>
            <p:cNvGrpSpPr/>
            <p:nvPr/>
          </p:nvGrpSpPr>
          <p:grpSpPr>
            <a:xfrm>
              <a:off x="1085448" y="4685862"/>
              <a:ext cx="625988" cy="215444"/>
              <a:chOff x="1141303" y="3996193"/>
              <a:chExt cx="625988" cy="215444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C099B369-70C9-D24F-9EDB-C9CD84A7F5C4}"/>
                  </a:ext>
                </a:extLst>
              </p:cNvPr>
              <p:cNvSpPr txBox="1"/>
              <p:nvPr/>
            </p:nvSpPr>
            <p:spPr>
              <a:xfrm>
                <a:off x="1157482" y="3996193"/>
                <a:ext cx="60980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dirty="0">
                    <a:solidFill>
                      <a:srgbClr val="399F36"/>
                    </a:solidFill>
                  </a:rPr>
                  <a:t>Nominal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E13096FB-BB04-A946-8D16-BE13FBF34C2F}"/>
                  </a:ext>
                </a:extLst>
              </p:cNvPr>
              <p:cNvSpPr/>
              <p:nvPr/>
            </p:nvSpPr>
            <p:spPr>
              <a:xfrm>
                <a:off x="1141303" y="4063327"/>
                <a:ext cx="92075" cy="93045"/>
              </a:xfrm>
              <a:prstGeom prst="ellipse">
                <a:avLst/>
              </a:prstGeom>
              <a:solidFill>
                <a:srgbClr val="399F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C1128C1E-82FA-3443-B1E1-619B78A07A0F}"/>
                </a:ext>
              </a:extLst>
            </p:cNvPr>
            <p:cNvGrpSpPr/>
            <p:nvPr/>
          </p:nvGrpSpPr>
          <p:grpSpPr>
            <a:xfrm>
              <a:off x="1604196" y="4685862"/>
              <a:ext cx="855349" cy="215444"/>
              <a:chOff x="1597148" y="4132075"/>
              <a:chExt cx="855349" cy="215444"/>
            </a:xfrm>
          </p:grpSpPr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FCAE69C-71C2-984B-AA27-B68005566D22}"/>
                  </a:ext>
                </a:extLst>
              </p:cNvPr>
              <p:cNvSpPr txBox="1"/>
              <p:nvPr/>
            </p:nvSpPr>
            <p:spPr>
              <a:xfrm>
                <a:off x="1610152" y="4132075"/>
                <a:ext cx="842345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dirty="0">
                    <a:solidFill>
                      <a:srgbClr val="9B5DDF"/>
                    </a:solidFill>
                  </a:rPr>
                  <a:t>Biographical</a:t>
                </a:r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C401AB77-91CB-FD4D-8A4A-BDDC4AA2F8ED}"/>
                  </a:ext>
                </a:extLst>
              </p:cNvPr>
              <p:cNvSpPr/>
              <p:nvPr/>
            </p:nvSpPr>
            <p:spPr>
              <a:xfrm>
                <a:off x="1597148" y="4196034"/>
                <a:ext cx="92075" cy="93045"/>
              </a:xfrm>
              <a:prstGeom prst="ellipse">
                <a:avLst/>
              </a:prstGeom>
              <a:solidFill>
                <a:srgbClr val="9B5D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9B5DDF"/>
                  </a:solidFill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610EF9EA-DD71-DD4D-B1B2-485F933A95CD}"/>
                </a:ext>
              </a:extLst>
            </p:cNvPr>
            <p:cNvGrpSpPr/>
            <p:nvPr/>
          </p:nvGrpSpPr>
          <p:grpSpPr>
            <a:xfrm>
              <a:off x="1869582" y="4550924"/>
              <a:ext cx="587066" cy="215444"/>
              <a:chOff x="2336800" y="3999071"/>
              <a:chExt cx="587066" cy="215444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4AAFC8C7-96F1-9A44-AEEF-B703DBA6E242}"/>
                  </a:ext>
                </a:extLst>
              </p:cNvPr>
              <p:cNvSpPr txBox="1"/>
              <p:nvPr/>
            </p:nvSpPr>
            <p:spPr>
              <a:xfrm>
                <a:off x="2352670" y="3999071"/>
                <a:ext cx="571196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dirty="0">
                    <a:solidFill>
                      <a:srgbClr val="E45DB1"/>
                    </a:solidFill>
                  </a:rPr>
                  <a:t>Episodic</a:t>
                </a:r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D311AA98-EE9F-0E4F-A357-3AB234185FA3}"/>
                  </a:ext>
                </a:extLst>
              </p:cNvPr>
              <p:cNvSpPr/>
              <p:nvPr/>
            </p:nvSpPr>
            <p:spPr>
              <a:xfrm>
                <a:off x="2336800" y="4063030"/>
                <a:ext cx="92075" cy="93045"/>
              </a:xfrm>
              <a:prstGeom prst="ellipse">
                <a:avLst/>
              </a:prstGeom>
              <a:solidFill>
                <a:srgbClr val="E45DB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4032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2E716FF-BEF3-E44A-B1E8-636D6F099F1D}"/>
              </a:ext>
            </a:extLst>
          </p:cNvPr>
          <p:cNvSpPr/>
          <p:nvPr/>
        </p:nvSpPr>
        <p:spPr>
          <a:xfrm>
            <a:off x="602312" y="349249"/>
            <a:ext cx="4445677" cy="360706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514216B-58EF-684A-B9A3-839488F23867}"/>
              </a:ext>
            </a:extLst>
          </p:cNvPr>
          <p:cNvCxnSpPr>
            <a:cxnSpLocks/>
          </p:cNvCxnSpPr>
          <p:nvPr/>
        </p:nvCxnSpPr>
        <p:spPr>
          <a:xfrm>
            <a:off x="2825150" y="1111211"/>
            <a:ext cx="0" cy="22034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CFC2EB8-9887-1C43-90D8-91187F411223}"/>
              </a:ext>
            </a:extLst>
          </p:cNvPr>
          <p:cNvSpPr txBox="1"/>
          <p:nvPr/>
        </p:nvSpPr>
        <p:spPr>
          <a:xfrm>
            <a:off x="704400" y="366800"/>
            <a:ext cx="21253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Hierarchical regional similarity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494A109-50C4-A945-BDBD-7E4C9F382473}"/>
              </a:ext>
            </a:extLst>
          </p:cNvPr>
          <p:cNvGrpSpPr/>
          <p:nvPr/>
        </p:nvGrpSpPr>
        <p:grpSpPr>
          <a:xfrm>
            <a:off x="3286891" y="739952"/>
            <a:ext cx="1203396" cy="1158025"/>
            <a:chOff x="3345666" y="886092"/>
            <a:chExt cx="1203396" cy="115802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979665B-D0F3-934F-B80F-A9CF29673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563"/>
            <a:stretch/>
          </p:blipFill>
          <p:spPr>
            <a:xfrm>
              <a:off x="3412933" y="1054187"/>
              <a:ext cx="1136129" cy="98993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A33DE37-E56A-8143-B5AC-FB02EA6B8A0F}"/>
                </a:ext>
              </a:extLst>
            </p:cNvPr>
            <p:cNvSpPr txBox="1"/>
            <p:nvPr/>
          </p:nvSpPr>
          <p:spPr>
            <a:xfrm>
              <a:off x="3345666" y="886092"/>
              <a:ext cx="118202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Arial" panose="020B0604020202020204" pitchFamily="34" charset="0"/>
                  <a:cs typeface="Arial" panose="020B0604020202020204" pitchFamily="34" charset="0"/>
                </a:rPr>
                <a:t>Pattern similarity matrix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0EB5D5D-8FE0-F44F-9427-7AD2C0F732AE}"/>
              </a:ext>
            </a:extLst>
          </p:cNvPr>
          <p:cNvGrpSpPr/>
          <p:nvPr/>
        </p:nvGrpSpPr>
        <p:grpSpPr>
          <a:xfrm>
            <a:off x="3916294" y="1996285"/>
            <a:ext cx="1188056" cy="961665"/>
            <a:chOff x="3986428" y="1935567"/>
            <a:chExt cx="1188056" cy="96166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38DDD08-3C7B-9547-BE90-7E3B0FDD7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86428" y="2090719"/>
              <a:ext cx="837062" cy="806513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4A2F01B-BCB2-B144-A377-8F51D7CADBEB}"/>
                </a:ext>
              </a:extLst>
            </p:cNvPr>
            <p:cNvSpPr txBox="1"/>
            <p:nvPr/>
          </p:nvSpPr>
          <p:spPr>
            <a:xfrm>
              <a:off x="3992463" y="1935567"/>
              <a:ext cx="118202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Arial" panose="020B0604020202020204" pitchFamily="34" charset="0"/>
                  <a:cs typeface="Arial" panose="020B0604020202020204" pitchFamily="34" charset="0"/>
                </a:rPr>
                <a:t>Empirical model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A9A6F47-3B27-B04E-8AAB-F5EF37CCB59B}"/>
              </a:ext>
            </a:extLst>
          </p:cNvPr>
          <p:cNvGrpSpPr/>
          <p:nvPr/>
        </p:nvGrpSpPr>
        <p:grpSpPr>
          <a:xfrm>
            <a:off x="2890490" y="1976774"/>
            <a:ext cx="1289104" cy="956026"/>
            <a:chOff x="2954664" y="1931809"/>
            <a:chExt cx="1289104" cy="95602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5396DAC-8908-5F46-8E39-DAD4020E07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54664" y="2093542"/>
              <a:ext cx="879832" cy="79429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1891CAB-2733-3F41-A0EE-96B4223F97ED}"/>
                </a:ext>
              </a:extLst>
            </p:cNvPr>
            <p:cNvSpPr txBox="1"/>
            <p:nvPr/>
          </p:nvSpPr>
          <p:spPr>
            <a:xfrm>
              <a:off x="3061747" y="1931809"/>
              <a:ext cx="118202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Arial" panose="020B0604020202020204" pitchFamily="34" charset="0"/>
                  <a:cs typeface="Arial" panose="020B0604020202020204" pitchFamily="34" charset="0"/>
                </a:rPr>
                <a:t>I/E/C model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095BC7EB-925F-4149-B5D4-5E17AED97C2B}"/>
              </a:ext>
            </a:extLst>
          </p:cNvPr>
          <p:cNvSpPr txBox="1"/>
          <p:nvPr/>
        </p:nvSpPr>
        <p:spPr>
          <a:xfrm>
            <a:off x="3028167" y="366800"/>
            <a:ext cx="17907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Model comparison procedure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2C26A86-759B-044E-AF04-5B7247AD54F5}"/>
              </a:ext>
            </a:extLst>
          </p:cNvPr>
          <p:cNvSpPr/>
          <p:nvPr/>
        </p:nvSpPr>
        <p:spPr>
          <a:xfrm>
            <a:off x="3654638" y="2993103"/>
            <a:ext cx="638406" cy="92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8644136-2C1E-5A4B-8294-08631057C13C}"/>
              </a:ext>
            </a:extLst>
          </p:cNvPr>
          <p:cNvGrpSpPr/>
          <p:nvPr/>
        </p:nvGrpSpPr>
        <p:grpSpPr>
          <a:xfrm>
            <a:off x="3387809" y="2957950"/>
            <a:ext cx="1029228" cy="848303"/>
            <a:chOff x="3305364" y="2957950"/>
            <a:chExt cx="1029228" cy="848303"/>
          </a:xfrm>
        </p:grpSpPr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593BF1E6-72E2-FC46-BA26-8309C5F8D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05364" y="2984530"/>
              <a:ext cx="1029228" cy="821723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66787717-B4C1-C042-B05F-633A91709218}"/>
                </a:ext>
              </a:extLst>
            </p:cNvPr>
            <p:cNvSpPr txBox="1"/>
            <p:nvPr/>
          </p:nvSpPr>
          <p:spPr>
            <a:xfrm>
              <a:off x="3652130" y="2957950"/>
              <a:ext cx="55470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 dirty="0">
                  <a:latin typeface="Arial" panose="020B0604020202020204" pitchFamily="34" charset="0"/>
                  <a:cs typeface="Arial" panose="020B0604020202020204" pitchFamily="34" charset="0"/>
                </a:rPr>
                <a:t>p =  .001</a:t>
              </a: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8DF60284-95A1-284D-B339-C15CEBC2267C}"/>
              </a:ext>
            </a:extLst>
          </p:cNvPr>
          <p:cNvSpPr txBox="1"/>
          <p:nvPr/>
        </p:nvSpPr>
        <p:spPr>
          <a:xfrm>
            <a:off x="4310834" y="3291507"/>
            <a:ext cx="724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Model fit comparison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19D8E8B6-9936-3B43-857D-C3877D1F56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8243" y="803251"/>
            <a:ext cx="1246375" cy="1064978"/>
          </a:xfrm>
          <a:prstGeom prst="rect">
            <a:avLst/>
          </a:prstGeom>
        </p:spPr>
      </p:pic>
      <p:sp>
        <p:nvSpPr>
          <p:cNvPr id="98" name="Freeform 97">
            <a:extLst>
              <a:ext uri="{FF2B5EF4-FFF2-40B4-BE49-F238E27FC236}">
                <a16:creationId xmlns:a16="http://schemas.microsoft.com/office/drawing/2014/main" id="{FCD86B43-95FC-CC4A-9180-81200971E348}"/>
              </a:ext>
            </a:extLst>
          </p:cNvPr>
          <p:cNvSpPr/>
          <p:nvPr/>
        </p:nvSpPr>
        <p:spPr>
          <a:xfrm>
            <a:off x="3207032" y="1767224"/>
            <a:ext cx="130456" cy="209550"/>
          </a:xfrm>
          <a:custGeom>
            <a:avLst/>
            <a:gdLst>
              <a:gd name="connsiteX0" fmla="*/ 130456 w 130456"/>
              <a:gd name="connsiteY0" fmla="*/ 0 h 209550"/>
              <a:gd name="connsiteX1" fmla="*/ 16156 w 130456"/>
              <a:gd name="connsiteY1" fmla="*/ 76200 h 209550"/>
              <a:gd name="connsiteX2" fmla="*/ 3456 w 130456"/>
              <a:gd name="connsiteY2" fmla="*/ 20955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56" h="209550">
                <a:moveTo>
                  <a:pt x="130456" y="0"/>
                </a:moveTo>
                <a:cubicBezTo>
                  <a:pt x="83889" y="20637"/>
                  <a:pt x="37323" y="41275"/>
                  <a:pt x="16156" y="76200"/>
                </a:cubicBezTo>
                <a:cubicBezTo>
                  <a:pt x="-5011" y="111125"/>
                  <a:pt x="-778" y="160337"/>
                  <a:pt x="3456" y="209550"/>
                </a:cubicBezTo>
              </a:path>
            </a:pathLst>
          </a:custGeom>
          <a:noFill/>
          <a:ln w="1905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4D08E795-4DEE-0746-ACE5-3B18D90243C7}"/>
              </a:ext>
            </a:extLst>
          </p:cNvPr>
          <p:cNvSpPr/>
          <p:nvPr/>
        </p:nvSpPr>
        <p:spPr>
          <a:xfrm flipH="1">
            <a:off x="4481500" y="1771253"/>
            <a:ext cx="158862" cy="209550"/>
          </a:xfrm>
          <a:custGeom>
            <a:avLst/>
            <a:gdLst>
              <a:gd name="connsiteX0" fmla="*/ 130456 w 130456"/>
              <a:gd name="connsiteY0" fmla="*/ 0 h 209550"/>
              <a:gd name="connsiteX1" fmla="*/ 16156 w 130456"/>
              <a:gd name="connsiteY1" fmla="*/ 76200 h 209550"/>
              <a:gd name="connsiteX2" fmla="*/ 3456 w 130456"/>
              <a:gd name="connsiteY2" fmla="*/ 20955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56" h="209550">
                <a:moveTo>
                  <a:pt x="130456" y="0"/>
                </a:moveTo>
                <a:cubicBezTo>
                  <a:pt x="83889" y="20637"/>
                  <a:pt x="37323" y="41275"/>
                  <a:pt x="16156" y="76200"/>
                </a:cubicBezTo>
                <a:cubicBezTo>
                  <a:pt x="-5011" y="111125"/>
                  <a:pt x="-778" y="160337"/>
                  <a:pt x="3456" y="209550"/>
                </a:cubicBezTo>
              </a:path>
            </a:pathLst>
          </a:custGeom>
          <a:noFill/>
          <a:ln w="1905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FA1967E-0C50-CA4F-9189-2E48DEBFEADF}"/>
              </a:ext>
            </a:extLst>
          </p:cNvPr>
          <p:cNvSpPr txBox="1"/>
          <p:nvPr/>
        </p:nvSpPr>
        <p:spPr>
          <a:xfrm>
            <a:off x="4546477" y="1688817"/>
            <a:ext cx="5600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RSA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5DE33A8-7E8D-414A-B1C4-4B159D535BA0}"/>
              </a:ext>
            </a:extLst>
          </p:cNvPr>
          <p:cNvSpPr txBox="1"/>
          <p:nvPr/>
        </p:nvSpPr>
        <p:spPr>
          <a:xfrm>
            <a:off x="2966314" y="1688817"/>
            <a:ext cx="5600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RSA</a:t>
            </a: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78FAAA38-9838-5B40-97ED-72B75FA015D0}"/>
              </a:ext>
            </a:extLst>
          </p:cNvPr>
          <p:cNvSpPr/>
          <p:nvPr/>
        </p:nvSpPr>
        <p:spPr>
          <a:xfrm rot="4140334" flipH="1">
            <a:off x="4282211" y="3016601"/>
            <a:ext cx="158862" cy="209550"/>
          </a:xfrm>
          <a:custGeom>
            <a:avLst/>
            <a:gdLst>
              <a:gd name="connsiteX0" fmla="*/ 130456 w 130456"/>
              <a:gd name="connsiteY0" fmla="*/ 0 h 209550"/>
              <a:gd name="connsiteX1" fmla="*/ 16156 w 130456"/>
              <a:gd name="connsiteY1" fmla="*/ 76200 h 209550"/>
              <a:gd name="connsiteX2" fmla="*/ 3456 w 130456"/>
              <a:gd name="connsiteY2" fmla="*/ 20955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56" h="209550">
                <a:moveTo>
                  <a:pt x="130456" y="0"/>
                </a:moveTo>
                <a:cubicBezTo>
                  <a:pt x="83889" y="20637"/>
                  <a:pt x="37323" y="41275"/>
                  <a:pt x="16156" y="76200"/>
                </a:cubicBezTo>
                <a:cubicBezTo>
                  <a:pt x="-5011" y="111125"/>
                  <a:pt x="-778" y="160337"/>
                  <a:pt x="3456" y="209550"/>
                </a:cubicBezTo>
              </a:path>
            </a:pathLst>
          </a:custGeom>
          <a:noFill/>
          <a:ln w="1905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C7801C4F-3D95-1144-83C3-4393376FE08F}"/>
              </a:ext>
            </a:extLst>
          </p:cNvPr>
          <p:cNvSpPr/>
          <p:nvPr/>
        </p:nvSpPr>
        <p:spPr>
          <a:xfrm rot="17459666">
            <a:off x="3209810" y="2989757"/>
            <a:ext cx="158862" cy="209550"/>
          </a:xfrm>
          <a:custGeom>
            <a:avLst/>
            <a:gdLst>
              <a:gd name="connsiteX0" fmla="*/ 130456 w 130456"/>
              <a:gd name="connsiteY0" fmla="*/ 0 h 209550"/>
              <a:gd name="connsiteX1" fmla="*/ 16156 w 130456"/>
              <a:gd name="connsiteY1" fmla="*/ 76200 h 209550"/>
              <a:gd name="connsiteX2" fmla="*/ 3456 w 130456"/>
              <a:gd name="connsiteY2" fmla="*/ 20955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56" h="209550">
                <a:moveTo>
                  <a:pt x="130456" y="0"/>
                </a:moveTo>
                <a:cubicBezTo>
                  <a:pt x="83889" y="20637"/>
                  <a:pt x="37323" y="41275"/>
                  <a:pt x="16156" y="76200"/>
                </a:cubicBezTo>
                <a:cubicBezTo>
                  <a:pt x="-5011" y="111125"/>
                  <a:pt x="-778" y="160337"/>
                  <a:pt x="3456" y="209550"/>
                </a:cubicBezTo>
              </a:path>
            </a:pathLst>
          </a:custGeom>
          <a:noFill/>
          <a:ln w="1905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94B998F-6E42-B741-B56D-7B0148B189BE}"/>
              </a:ext>
            </a:extLst>
          </p:cNvPr>
          <p:cNvSpPr txBox="1"/>
          <p:nvPr/>
        </p:nvSpPr>
        <p:spPr>
          <a:xfrm>
            <a:off x="4395071" y="3044170"/>
            <a:ext cx="5600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Model fit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42EAD59-1359-B941-BE8D-C13973A295C4}"/>
              </a:ext>
            </a:extLst>
          </p:cNvPr>
          <p:cNvSpPr txBox="1"/>
          <p:nvPr/>
        </p:nvSpPr>
        <p:spPr>
          <a:xfrm>
            <a:off x="2801725" y="3003564"/>
            <a:ext cx="5600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Model fit</a:t>
            </a:r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7C71D004-ADD0-5941-9FE3-CF5B1272F22C}"/>
              </a:ext>
            </a:extLst>
          </p:cNvPr>
          <p:cNvSpPr/>
          <p:nvPr/>
        </p:nvSpPr>
        <p:spPr>
          <a:xfrm flipH="1">
            <a:off x="2000416" y="1521158"/>
            <a:ext cx="173451" cy="354870"/>
          </a:xfrm>
          <a:custGeom>
            <a:avLst/>
            <a:gdLst>
              <a:gd name="connsiteX0" fmla="*/ 130456 w 130456"/>
              <a:gd name="connsiteY0" fmla="*/ 0 h 209550"/>
              <a:gd name="connsiteX1" fmla="*/ 16156 w 130456"/>
              <a:gd name="connsiteY1" fmla="*/ 76200 h 209550"/>
              <a:gd name="connsiteX2" fmla="*/ 3456 w 130456"/>
              <a:gd name="connsiteY2" fmla="*/ 20955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56" h="209550">
                <a:moveTo>
                  <a:pt x="130456" y="0"/>
                </a:moveTo>
                <a:cubicBezTo>
                  <a:pt x="83889" y="20637"/>
                  <a:pt x="37323" y="41275"/>
                  <a:pt x="16156" y="76200"/>
                </a:cubicBezTo>
                <a:cubicBezTo>
                  <a:pt x="-5011" y="111125"/>
                  <a:pt x="-778" y="160337"/>
                  <a:pt x="3456" y="209550"/>
                </a:cubicBezTo>
              </a:path>
            </a:pathLst>
          </a:custGeom>
          <a:noFill/>
          <a:ln w="3810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3E45F58-0293-CD46-AD20-3909EC5972DA}"/>
              </a:ext>
            </a:extLst>
          </p:cNvPr>
          <p:cNvSpPr txBox="1"/>
          <p:nvPr/>
        </p:nvSpPr>
        <p:spPr>
          <a:xfrm>
            <a:off x="1849606" y="1341517"/>
            <a:ext cx="1208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Pattern similarity</a:t>
            </a:r>
          </a:p>
          <a:p>
            <a:pPr algn="ctr"/>
            <a:r>
              <a:rPr lang="en-US" sz="600" b="1" dirty="0">
                <a:latin typeface="Arial" panose="020B0604020202020204" pitchFamily="34" charset="0"/>
                <a:cs typeface="Arial" panose="020B0604020202020204" pitchFamily="34" charset="0"/>
              </a:rPr>
              <a:t>dendrogram</a:t>
            </a:r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3522C34A-FD73-AF45-B84B-E4013A71610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4521"/>
          <a:stretch/>
        </p:blipFill>
        <p:spPr>
          <a:xfrm>
            <a:off x="639932" y="1923759"/>
            <a:ext cx="2036646" cy="1624818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53CB1432-C838-E040-8F9E-9D7BA648A37C}"/>
              </a:ext>
            </a:extLst>
          </p:cNvPr>
          <p:cNvSpPr txBox="1"/>
          <p:nvPr/>
        </p:nvSpPr>
        <p:spPr>
          <a:xfrm rot="18828957">
            <a:off x="729902" y="3555047"/>
            <a:ext cx="41549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1F53B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ATL-R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9BEB9A1-417D-EE48-A9DF-D588C2D449C9}"/>
              </a:ext>
            </a:extLst>
          </p:cNvPr>
          <p:cNvSpPr txBox="1"/>
          <p:nvPr/>
        </p:nvSpPr>
        <p:spPr>
          <a:xfrm rot="18828957">
            <a:off x="852513" y="3551872"/>
            <a:ext cx="39946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2D919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078673F-EBAD-7549-8E29-A14987A1539D}"/>
              </a:ext>
            </a:extLst>
          </p:cNvPr>
          <p:cNvSpPr txBox="1"/>
          <p:nvPr/>
        </p:nvSpPr>
        <p:spPr>
          <a:xfrm rot="18828957">
            <a:off x="963903" y="3539172"/>
            <a:ext cx="40588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1F53B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ATL-L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8149ACC-DCF0-A84D-AD89-6B3C39EBA3C1}"/>
              </a:ext>
            </a:extLst>
          </p:cNvPr>
          <p:cNvSpPr txBox="1"/>
          <p:nvPr/>
        </p:nvSpPr>
        <p:spPr>
          <a:xfrm rot="18828957">
            <a:off x="1032403" y="3564572"/>
            <a:ext cx="45397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 err="1">
                <a:solidFill>
                  <a:srgbClr val="B7BA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dmPFC</a:t>
            </a:r>
            <a:endParaRPr lang="en-US" sz="600" b="1" dirty="0">
              <a:solidFill>
                <a:srgbClr val="B7BA2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AA4290D-E474-3640-98DD-247678D59544}"/>
              </a:ext>
            </a:extLst>
          </p:cNvPr>
          <p:cNvSpPr txBox="1"/>
          <p:nvPr/>
        </p:nvSpPr>
        <p:spPr>
          <a:xfrm rot="18828957">
            <a:off x="1154778" y="3574097"/>
            <a:ext cx="45076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 err="1">
                <a:solidFill>
                  <a:srgbClr val="184C6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vmPFC</a:t>
            </a:r>
            <a:endParaRPr lang="en-US" sz="600" b="1" dirty="0">
              <a:solidFill>
                <a:srgbClr val="184C6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E7A8A00-4F1E-C547-94B9-299A15228279}"/>
              </a:ext>
            </a:extLst>
          </p:cNvPr>
          <p:cNvSpPr txBox="1"/>
          <p:nvPr/>
        </p:nvSpPr>
        <p:spPr>
          <a:xfrm rot="18828957">
            <a:off x="1318912" y="3532822"/>
            <a:ext cx="38343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9B65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IFG-L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0B8FC1C-F3D4-2840-8F78-6480A1F292E6}"/>
              </a:ext>
            </a:extLst>
          </p:cNvPr>
          <p:cNvSpPr txBox="1"/>
          <p:nvPr/>
        </p:nvSpPr>
        <p:spPr>
          <a:xfrm rot="18828957">
            <a:off x="1416174" y="3539172"/>
            <a:ext cx="39305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9B652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IFG-R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595308F-8A62-5243-B70E-8AF90856F12E}"/>
              </a:ext>
            </a:extLst>
          </p:cNvPr>
          <p:cNvSpPr txBox="1"/>
          <p:nvPr/>
        </p:nvSpPr>
        <p:spPr>
          <a:xfrm rot="18828957">
            <a:off x="1524241" y="3513772"/>
            <a:ext cx="39305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278A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AG-L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6597C05-E526-C741-A578-45CD719C1BD6}"/>
              </a:ext>
            </a:extLst>
          </p:cNvPr>
          <p:cNvSpPr txBox="1"/>
          <p:nvPr/>
        </p:nvSpPr>
        <p:spPr>
          <a:xfrm rot="18828957">
            <a:off x="1608664" y="3532822"/>
            <a:ext cx="39305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278A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AG-R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ECE34C9-EE47-ED4B-BAD5-390CC3B2BC78}"/>
              </a:ext>
            </a:extLst>
          </p:cNvPr>
          <p:cNvSpPr txBox="1"/>
          <p:nvPr/>
        </p:nvSpPr>
        <p:spPr>
          <a:xfrm rot="18828957">
            <a:off x="1684482" y="3520122"/>
            <a:ext cx="45424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9E20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OFC-L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D6AF8CD-5A2E-0341-BFE0-1CA2BC0241F6}"/>
              </a:ext>
            </a:extLst>
          </p:cNvPr>
          <p:cNvSpPr txBox="1"/>
          <p:nvPr/>
        </p:nvSpPr>
        <p:spPr>
          <a:xfrm rot="18828957">
            <a:off x="1773016" y="3540580"/>
            <a:ext cx="45402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9E20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OFC-R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CC27309-4959-1742-9900-8658D2AAA0A3}"/>
              </a:ext>
            </a:extLst>
          </p:cNvPr>
          <p:cNvSpPr txBox="1"/>
          <p:nvPr/>
        </p:nvSpPr>
        <p:spPr>
          <a:xfrm rot="18828957">
            <a:off x="1954399" y="3534682"/>
            <a:ext cx="5529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6511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ATFP-R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A7A8E3D-75D1-1B48-A4C5-E8D9B3A2A3B8}"/>
              </a:ext>
            </a:extLst>
          </p:cNvPr>
          <p:cNvSpPr txBox="1"/>
          <p:nvPr/>
        </p:nvSpPr>
        <p:spPr>
          <a:xfrm rot="18828957">
            <a:off x="1872568" y="3547382"/>
            <a:ext cx="470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6511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ATFP-L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0472FA9-1842-EA4F-A645-4AC67563EF07}"/>
              </a:ext>
            </a:extLst>
          </p:cNvPr>
          <p:cNvSpPr txBox="1"/>
          <p:nvPr/>
        </p:nvSpPr>
        <p:spPr>
          <a:xfrm rot="18828957">
            <a:off x="2108704" y="3537716"/>
            <a:ext cx="44806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C620A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AMY-L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1F0F970-D2FE-2F44-880A-52E72FDF734B}"/>
              </a:ext>
            </a:extLst>
          </p:cNvPr>
          <p:cNvSpPr txBox="1"/>
          <p:nvPr/>
        </p:nvSpPr>
        <p:spPr>
          <a:xfrm rot="18828957">
            <a:off x="2193597" y="3539846"/>
            <a:ext cx="48774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rgbClr val="C620A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AMY-R</a:t>
            </a:r>
          </a:p>
        </p:txBody>
      </p:sp>
    </p:spTree>
    <p:extLst>
      <p:ext uri="{BB962C8B-B14F-4D97-AF65-F5344CB8AC3E}">
        <p14:creationId xmlns:p14="http://schemas.microsoft.com/office/powerpoint/2010/main" val="177785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486DCAE-82D8-0C44-9C36-4F568374A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690" y="817766"/>
            <a:ext cx="2040942" cy="14894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A97ADD2-DB89-6441-95F3-F92620BDA4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65"/>
          <a:stretch/>
        </p:blipFill>
        <p:spPr>
          <a:xfrm>
            <a:off x="5162690" y="2461883"/>
            <a:ext cx="2040942" cy="145269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2E716FF-BEF3-E44A-B1E8-636D6F099F1D}"/>
              </a:ext>
            </a:extLst>
          </p:cNvPr>
          <p:cNvSpPr/>
          <p:nvPr/>
        </p:nvSpPr>
        <p:spPr>
          <a:xfrm>
            <a:off x="609556" y="172352"/>
            <a:ext cx="6627964" cy="37777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514216B-58EF-684A-B9A3-839488F23867}"/>
              </a:ext>
            </a:extLst>
          </p:cNvPr>
          <p:cNvCxnSpPr>
            <a:cxnSpLocks/>
          </p:cNvCxnSpPr>
          <p:nvPr/>
        </p:nvCxnSpPr>
        <p:spPr>
          <a:xfrm>
            <a:off x="2845765" y="1142242"/>
            <a:ext cx="0" cy="22034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CFC2EB8-9887-1C43-90D8-91187F411223}"/>
              </a:ext>
            </a:extLst>
          </p:cNvPr>
          <p:cNvSpPr txBox="1"/>
          <p:nvPr/>
        </p:nvSpPr>
        <p:spPr>
          <a:xfrm>
            <a:off x="704400" y="377249"/>
            <a:ext cx="21253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Hierarchical regional similarity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494A109-50C4-A945-BDBD-7E4C9F382473}"/>
              </a:ext>
            </a:extLst>
          </p:cNvPr>
          <p:cNvGrpSpPr/>
          <p:nvPr/>
        </p:nvGrpSpPr>
        <p:grpSpPr>
          <a:xfrm>
            <a:off x="3286891" y="739952"/>
            <a:ext cx="1203396" cy="1158025"/>
            <a:chOff x="3345666" y="886092"/>
            <a:chExt cx="1203396" cy="115802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979665B-D0F3-934F-B80F-A9CF29673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563"/>
            <a:stretch/>
          </p:blipFill>
          <p:spPr>
            <a:xfrm>
              <a:off x="3412933" y="1054187"/>
              <a:ext cx="1136129" cy="98993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A33DE37-E56A-8143-B5AC-FB02EA6B8A0F}"/>
                </a:ext>
              </a:extLst>
            </p:cNvPr>
            <p:cNvSpPr txBox="1"/>
            <p:nvPr/>
          </p:nvSpPr>
          <p:spPr>
            <a:xfrm>
              <a:off x="3345666" y="886092"/>
              <a:ext cx="118202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Pattern similarity matrix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0EB5D5D-8FE0-F44F-9427-7AD2C0F732AE}"/>
              </a:ext>
            </a:extLst>
          </p:cNvPr>
          <p:cNvGrpSpPr/>
          <p:nvPr/>
        </p:nvGrpSpPr>
        <p:grpSpPr>
          <a:xfrm>
            <a:off x="3916294" y="1996285"/>
            <a:ext cx="1188056" cy="961665"/>
            <a:chOff x="3986428" y="1935567"/>
            <a:chExt cx="1188056" cy="96166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38DDD08-3C7B-9547-BE90-7E3B0FDD7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86428" y="2090719"/>
              <a:ext cx="837062" cy="806513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4A2F01B-BCB2-B144-A377-8F51D7CADBEB}"/>
                </a:ext>
              </a:extLst>
            </p:cNvPr>
            <p:cNvSpPr txBox="1"/>
            <p:nvPr/>
          </p:nvSpPr>
          <p:spPr>
            <a:xfrm>
              <a:off x="3992463" y="1935567"/>
              <a:ext cx="118202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Empirical model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A9A6F47-3B27-B04E-8AAB-F5EF37CCB59B}"/>
              </a:ext>
            </a:extLst>
          </p:cNvPr>
          <p:cNvGrpSpPr/>
          <p:nvPr/>
        </p:nvGrpSpPr>
        <p:grpSpPr>
          <a:xfrm>
            <a:off x="2890490" y="1976774"/>
            <a:ext cx="1289104" cy="956026"/>
            <a:chOff x="2954664" y="1931809"/>
            <a:chExt cx="1289104" cy="95602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5396DAC-8908-5F46-8E39-DAD4020E075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954664" y="2093542"/>
              <a:ext cx="879832" cy="79429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1891CAB-2733-3F41-A0EE-96B4223F97ED}"/>
                </a:ext>
              </a:extLst>
            </p:cNvPr>
            <p:cNvSpPr txBox="1"/>
            <p:nvPr/>
          </p:nvSpPr>
          <p:spPr>
            <a:xfrm>
              <a:off x="3061747" y="1931809"/>
              <a:ext cx="118202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I/E/C model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21B6DF94-9632-C442-89D5-E92AA946C5AC}"/>
              </a:ext>
            </a:extLst>
          </p:cNvPr>
          <p:cNvSpPr txBox="1"/>
          <p:nvPr/>
        </p:nvSpPr>
        <p:spPr>
          <a:xfrm>
            <a:off x="5334830" y="2276511"/>
            <a:ext cx="19685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Regional similarity during face-viewing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6B545AC-1FB2-B74F-B815-D0F2CDF64972}"/>
              </a:ext>
            </a:extLst>
          </p:cNvPr>
          <p:cNvSpPr txBox="1"/>
          <p:nvPr/>
        </p:nvSpPr>
        <p:spPr>
          <a:xfrm>
            <a:off x="5350863" y="675028"/>
            <a:ext cx="19685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Regional similarity during name-reading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95BC7EB-925F-4149-B5D4-5E17AED97C2B}"/>
              </a:ext>
            </a:extLst>
          </p:cNvPr>
          <p:cNvSpPr txBox="1"/>
          <p:nvPr/>
        </p:nvSpPr>
        <p:spPr>
          <a:xfrm>
            <a:off x="3028167" y="366800"/>
            <a:ext cx="17907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Model comparison procedure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9AC7FF9-D8EE-F040-B00B-86EA2DC4D235}"/>
              </a:ext>
            </a:extLst>
          </p:cNvPr>
          <p:cNvSpPr txBox="1"/>
          <p:nvPr/>
        </p:nvSpPr>
        <p:spPr>
          <a:xfrm>
            <a:off x="5439768" y="371080"/>
            <a:ext cx="17907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Multi-dimensional scaling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22326BC-108B-6645-882B-BCD227EF8090}"/>
              </a:ext>
            </a:extLst>
          </p:cNvPr>
          <p:cNvGrpSpPr/>
          <p:nvPr/>
        </p:nvGrpSpPr>
        <p:grpSpPr>
          <a:xfrm>
            <a:off x="4597588" y="1061011"/>
            <a:ext cx="442644" cy="271513"/>
            <a:chOff x="4575022" y="1089767"/>
            <a:chExt cx="442644" cy="27151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EBBFFBCF-9AF5-914B-84E4-166CD4EC7706}"/>
                </a:ext>
              </a:extLst>
            </p:cNvPr>
            <p:cNvCxnSpPr>
              <a:cxnSpLocks/>
            </p:cNvCxnSpPr>
            <p:nvPr/>
          </p:nvCxnSpPr>
          <p:spPr>
            <a:xfrm rot="19363675">
              <a:off x="4648534" y="1212247"/>
              <a:ext cx="203369" cy="14903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AF409F5-2DAB-0B4D-B942-1A5C2FB90EEF}"/>
                </a:ext>
              </a:extLst>
            </p:cNvPr>
            <p:cNvSpPr txBox="1"/>
            <p:nvPr/>
          </p:nvSpPr>
          <p:spPr>
            <a:xfrm>
              <a:off x="4575022" y="1089767"/>
              <a:ext cx="442644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MDS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C5F07B0-7C3A-FE40-884B-7B55E868966F}"/>
              </a:ext>
            </a:extLst>
          </p:cNvPr>
          <p:cNvCxnSpPr>
            <a:cxnSpLocks/>
          </p:cNvCxnSpPr>
          <p:nvPr/>
        </p:nvCxnSpPr>
        <p:spPr>
          <a:xfrm rot="19363675">
            <a:off x="4807284" y="2399697"/>
            <a:ext cx="203369" cy="1490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8E40142-60A3-694A-AE36-62AD347DD5FD}"/>
              </a:ext>
            </a:extLst>
          </p:cNvPr>
          <p:cNvSpPr txBox="1"/>
          <p:nvPr/>
        </p:nvSpPr>
        <p:spPr>
          <a:xfrm>
            <a:off x="4733772" y="2277217"/>
            <a:ext cx="44264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MDS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2C26A86-759B-044E-AF04-5B7247AD54F5}"/>
              </a:ext>
            </a:extLst>
          </p:cNvPr>
          <p:cNvSpPr/>
          <p:nvPr/>
        </p:nvSpPr>
        <p:spPr>
          <a:xfrm>
            <a:off x="3654638" y="2993103"/>
            <a:ext cx="638406" cy="92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8644136-2C1E-5A4B-8294-08631057C13C}"/>
              </a:ext>
            </a:extLst>
          </p:cNvPr>
          <p:cNvGrpSpPr/>
          <p:nvPr/>
        </p:nvGrpSpPr>
        <p:grpSpPr>
          <a:xfrm>
            <a:off x="3387809" y="2957950"/>
            <a:ext cx="1029228" cy="848303"/>
            <a:chOff x="3305364" y="2957950"/>
            <a:chExt cx="1029228" cy="848303"/>
          </a:xfrm>
        </p:grpSpPr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593BF1E6-72E2-FC46-BA26-8309C5F8D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305364" y="2984530"/>
              <a:ext cx="1029228" cy="821723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66787717-B4C1-C042-B05F-633A91709218}"/>
                </a:ext>
              </a:extLst>
            </p:cNvPr>
            <p:cNvSpPr txBox="1"/>
            <p:nvPr/>
          </p:nvSpPr>
          <p:spPr>
            <a:xfrm>
              <a:off x="3652130" y="2957950"/>
              <a:ext cx="55470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p =  .001</a:t>
              </a: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8DF60284-95A1-284D-B339-C15CEBC2267C}"/>
              </a:ext>
            </a:extLst>
          </p:cNvPr>
          <p:cNvSpPr txBox="1"/>
          <p:nvPr/>
        </p:nvSpPr>
        <p:spPr>
          <a:xfrm>
            <a:off x="4310834" y="3291507"/>
            <a:ext cx="7241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Model fit comparison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4036418D-E230-B44E-9C11-0E12E08AE709}"/>
              </a:ext>
            </a:extLst>
          </p:cNvPr>
          <p:cNvCxnSpPr>
            <a:cxnSpLocks/>
          </p:cNvCxnSpPr>
          <p:nvPr/>
        </p:nvCxnSpPr>
        <p:spPr>
          <a:xfrm>
            <a:off x="5048799" y="1117987"/>
            <a:ext cx="0" cy="22034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0" name="Picture 79">
            <a:extLst>
              <a:ext uri="{FF2B5EF4-FFF2-40B4-BE49-F238E27FC236}">
                <a16:creationId xmlns:a16="http://schemas.microsoft.com/office/drawing/2014/main" id="{19D8E8B6-9936-3B43-857D-C3877D1F56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39745" y="4279392"/>
            <a:ext cx="966325" cy="825686"/>
          </a:xfrm>
          <a:prstGeom prst="rect">
            <a:avLst/>
          </a:prstGeom>
        </p:spPr>
      </p:pic>
      <p:sp>
        <p:nvSpPr>
          <p:cNvPr id="98" name="Freeform 97">
            <a:extLst>
              <a:ext uri="{FF2B5EF4-FFF2-40B4-BE49-F238E27FC236}">
                <a16:creationId xmlns:a16="http://schemas.microsoft.com/office/drawing/2014/main" id="{FCD86B43-95FC-CC4A-9180-81200971E348}"/>
              </a:ext>
            </a:extLst>
          </p:cNvPr>
          <p:cNvSpPr/>
          <p:nvPr/>
        </p:nvSpPr>
        <p:spPr>
          <a:xfrm>
            <a:off x="3207032" y="1767224"/>
            <a:ext cx="130456" cy="209550"/>
          </a:xfrm>
          <a:custGeom>
            <a:avLst/>
            <a:gdLst>
              <a:gd name="connsiteX0" fmla="*/ 130456 w 130456"/>
              <a:gd name="connsiteY0" fmla="*/ 0 h 209550"/>
              <a:gd name="connsiteX1" fmla="*/ 16156 w 130456"/>
              <a:gd name="connsiteY1" fmla="*/ 76200 h 209550"/>
              <a:gd name="connsiteX2" fmla="*/ 3456 w 130456"/>
              <a:gd name="connsiteY2" fmla="*/ 20955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56" h="209550">
                <a:moveTo>
                  <a:pt x="130456" y="0"/>
                </a:moveTo>
                <a:cubicBezTo>
                  <a:pt x="83889" y="20637"/>
                  <a:pt x="37323" y="41275"/>
                  <a:pt x="16156" y="76200"/>
                </a:cubicBezTo>
                <a:cubicBezTo>
                  <a:pt x="-5011" y="111125"/>
                  <a:pt x="-778" y="160337"/>
                  <a:pt x="3456" y="209550"/>
                </a:cubicBezTo>
              </a:path>
            </a:pathLst>
          </a:custGeom>
          <a:noFill/>
          <a:ln w="1905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4D08E795-4DEE-0746-ACE5-3B18D90243C7}"/>
              </a:ext>
            </a:extLst>
          </p:cNvPr>
          <p:cNvSpPr/>
          <p:nvPr/>
        </p:nvSpPr>
        <p:spPr>
          <a:xfrm flipH="1">
            <a:off x="4481500" y="1771253"/>
            <a:ext cx="158862" cy="209550"/>
          </a:xfrm>
          <a:custGeom>
            <a:avLst/>
            <a:gdLst>
              <a:gd name="connsiteX0" fmla="*/ 130456 w 130456"/>
              <a:gd name="connsiteY0" fmla="*/ 0 h 209550"/>
              <a:gd name="connsiteX1" fmla="*/ 16156 w 130456"/>
              <a:gd name="connsiteY1" fmla="*/ 76200 h 209550"/>
              <a:gd name="connsiteX2" fmla="*/ 3456 w 130456"/>
              <a:gd name="connsiteY2" fmla="*/ 20955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56" h="209550">
                <a:moveTo>
                  <a:pt x="130456" y="0"/>
                </a:moveTo>
                <a:cubicBezTo>
                  <a:pt x="83889" y="20637"/>
                  <a:pt x="37323" y="41275"/>
                  <a:pt x="16156" y="76200"/>
                </a:cubicBezTo>
                <a:cubicBezTo>
                  <a:pt x="-5011" y="111125"/>
                  <a:pt x="-778" y="160337"/>
                  <a:pt x="3456" y="209550"/>
                </a:cubicBezTo>
              </a:path>
            </a:pathLst>
          </a:custGeom>
          <a:noFill/>
          <a:ln w="1905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FA1967E-0C50-CA4F-9189-2E48DEBFEADF}"/>
              </a:ext>
            </a:extLst>
          </p:cNvPr>
          <p:cNvSpPr txBox="1"/>
          <p:nvPr/>
        </p:nvSpPr>
        <p:spPr>
          <a:xfrm>
            <a:off x="4546477" y="1688817"/>
            <a:ext cx="5600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RSA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5DE33A8-7E8D-414A-B1C4-4B159D535BA0}"/>
              </a:ext>
            </a:extLst>
          </p:cNvPr>
          <p:cNvSpPr txBox="1"/>
          <p:nvPr/>
        </p:nvSpPr>
        <p:spPr>
          <a:xfrm>
            <a:off x="2966314" y="1688817"/>
            <a:ext cx="5600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RSA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56CBB987-13B1-6D45-8ED1-7B709F35181C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5360" y="769330"/>
            <a:ext cx="2124785" cy="3014362"/>
          </a:xfrm>
          <a:prstGeom prst="rect">
            <a:avLst/>
          </a:prstGeom>
        </p:spPr>
      </p:pic>
      <p:sp>
        <p:nvSpPr>
          <p:cNvPr id="38" name="Freeform 37">
            <a:extLst>
              <a:ext uri="{FF2B5EF4-FFF2-40B4-BE49-F238E27FC236}">
                <a16:creationId xmlns:a16="http://schemas.microsoft.com/office/drawing/2014/main" id="{78FAAA38-9838-5B40-97ED-72B75FA015D0}"/>
              </a:ext>
            </a:extLst>
          </p:cNvPr>
          <p:cNvSpPr/>
          <p:nvPr/>
        </p:nvSpPr>
        <p:spPr>
          <a:xfrm rot="4140334" flipH="1">
            <a:off x="4282211" y="3016601"/>
            <a:ext cx="158862" cy="209550"/>
          </a:xfrm>
          <a:custGeom>
            <a:avLst/>
            <a:gdLst>
              <a:gd name="connsiteX0" fmla="*/ 130456 w 130456"/>
              <a:gd name="connsiteY0" fmla="*/ 0 h 209550"/>
              <a:gd name="connsiteX1" fmla="*/ 16156 w 130456"/>
              <a:gd name="connsiteY1" fmla="*/ 76200 h 209550"/>
              <a:gd name="connsiteX2" fmla="*/ 3456 w 130456"/>
              <a:gd name="connsiteY2" fmla="*/ 20955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56" h="209550">
                <a:moveTo>
                  <a:pt x="130456" y="0"/>
                </a:moveTo>
                <a:cubicBezTo>
                  <a:pt x="83889" y="20637"/>
                  <a:pt x="37323" y="41275"/>
                  <a:pt x="16156" y="76200"/>
                </a:cubicBezTo>
                <a:cubicBezTo>
                  <a:pt x="-5011" y="111125"/>
                  <a:pt x="-778" y="160337"/>
                  <a:pt x="3456" y="209550"/>
                </a:cubicBezTo>
              </a:path>
            </a:pathLst>
          </a:custGeom>
          <a:noFill/>
          <a:ln w="1905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C7801C4F-3D95-1144-83C3-4393376FE08F}"/>
              </a:ext>
            </a:extLst>
          </p:cNvPr>
          <p:cNvSpPr/>
          <p:nvPr/>
        </p:nvSpPr>
        <p:spPr>
          <a:xfrm rot="17459666">
            <a:off x="3209810" y="2989757"/>
            <a:ext cx="158862" cy="209550"/>
          </a:xfrm>
          <a:custGeom>
            <a:avLst/>
            <a:gdLst>
              <a:gd name="connsiteX0" fmla="*/ 130456 w 130456"/>
              <a:gd name="connsiteY0" fmla="*/ 0 h 209550"/>
              <a:gd name="connsiteX1" fmla="*/ 16156 w 130456"/>
              <a:gd name="connsiteY1" fmla="*/ 76200 h 209550"/>
              <a:gd name="connsiteX2" fmla="*/ 3456 w 130456"/>
              <a:gd name="connsiteY2" fmla="*/ 20955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56" h="209550">
                <a:moveTo>
                  <a:pt x="130456" y="0"/>
                </a:moveTo>
                <a:cubicBezTo>
                  <a:pt x="83889" y="20637"/>
                  <a:pt x="37323" y="41275"/>
                  <a:pt x="16156" y="76200"/>
                </a:cubicBezTo>
                <a:cubicBezTo>
                  <a:pt x="-5011" y="111125"/>
                  <a:pt x="-778" y="160337"/>
                  <a:pt x="3456" y="209550"/>
                </a:cubicBezTo>
              </a:path>
            </a:pathLst>
          </a:custGeom>
          <a:noFill/>
          <a:ln w="1905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94B998F-6E42-B741-B56D-7B0148B189BE}"/>
              </a:ext>
            </a:extLst>
          </p:cNvPr>
          <p:cNvSpPr txBox="1"/>
          <p:nvPr/>
        </p:nvSpPr>
        <p:spPr>
          <a:xfrm>
            <a:off x="4395071" y="3044170"/>
            <a:ext cx="5600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Model fit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42EAD59-1359-B941-BE8D-C13973A295C4}"/>
              </a:ext>
            </a:extLst>
          </p:cNvPr>
          <p:cNvSpPr txBox="1"/>
          <p:nvPr/>
        </p:nvSpPr>
        <p:spPr>
          <a:xfrm>
            <a:off x="2801725" y="3003564"/>
            <a:ext cx="5600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Model fit</a:t>
            </a:r>
          </a:p>
        </p:txBody>
      </p:sp>
    </p:spTree>
    <p:extLst>
      <p:ext uri="{BB962C8B-B14F-4D97-AF65-F5344CB8AC3E}">
        <p14:creationId xmlns:p14="http://schemas.microsoft.com/office/powerpoint/2010/main" val="1937328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9531</TotalTime>
  <Words>138</Words>
  <Application>Microsoft Macintosh PowerPoint</Application>
  <PresentationFormat>Custom</PresentationFormat>
  <Paragraphs>66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Aidas Aglinskas</dc:creator>
  <cp:lastModifiedBy>Microsoft Office User</cp:lastModifiedBy>
  <cp:revision>40</cp:revision>
  <cp:lastPrinted>2021-07-11T16:33:13Z</cp:lastPrinted>
  <dcterms:created xsi:type="dcterms:W3CDTF">2021-06-30T15:19:13Z</dcterms:created>
  <dcterms:modified xsi:type="dcterms:W3CDTF">2021-07-11T17:56:45Z</dcterms:modified>
</cp:coreProperties>
</file>

<file path=docProps/thumbnail.jpeg>
</file>